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5" r:id="rId8"/>
    <p:sldId id="262" r:id="rId9"/>
    <p:sldId id="259" r:id="rId10"/>
    <p:sldId id="267" r:id="rId11"/>
    <p:sldId id="270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бороться с интернет-зависимостью? | ПомощьРядом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459"/>
            <a:ext cx="8996577" cy="53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352928" cy="1340768"/>
          </a:xfrm>
        </p:spPr>
        <p:txBody>
          <a:bodyPr vert="horz">
            <a:normAutofit/>
          </a:bodyPr>
          <a:lstStyle/>
          <a:p>
            <a:r>
              <a:rPr lang="ru-RU" sz="5400" b="1" dirty="0" smtClean="0"/>
              <a:t>Интернет - зависимость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805264"/>
            <a:ext cx="4211960" cy="84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Клинический психолог: Попова Анастасия Сергеевна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Тест на определение интернет - зависимости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93866"/>
            <a:ext cx="6462464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Вас одолевает чувство беспокойства, если вы полностью отключены от интернета больше чем на 10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1760"/>
            <a:ext cx="6390456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можете себя представить целый день без доступа к всемирной сети. Вам не понятно чем можно заниматься вне интернета и как проводить время?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39743"/>
            <a:ext cx="6462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 вас не получается заняться новыми важными делами из-за нехватки времени на все ваши социальные сети: ведение страничек, проверка новых сообщений, общение на форумах, отзывы о товарах.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40072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75" y="1839743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75" y="4363363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5661248"/>
            <a:ext cx="785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Если </a:t>
            </a:r>
            <a:r>
              <a:rPr lang="ru-RU" sz="2400" b="1" dirty="0"/>
              <a:t>вы видите себя в чем-то из перечисленного, тогда вам следует </a:t>
            </a:r>
            <a:r>
              <a:rPr lang="ru-RU" sz="2400" b="1" dirty="0" smtClean="0"/>
              <a:t>задуматься!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30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Тест №2</a:t>
            </a:r>
            <a:br>
              <a:rPr lang="ru-RU" dirty="0" smtClean="0"/>
            </a:br>
            <a:r>
              <a:rPr lang="ru-RU" dirty="0" smtClean="0">
                <a:solidFill>
                  <a:prstClr val="white"/>
                </a:solidFill>
              </a:rPr>
              <a:t>опросник </a:t>
            </a:r>
            <a:r>
              <a:rPr lang="ru-RU" dirty="0">
                <a:solidFill>
                  <a:prstClr val="white"/>
                </a:solidFill>
              </a:rPr>
              <a:t>Кимберли Янг:</a:t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1764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 smtClean="0"/>
              <a:t>1</a:t>
            </a:r>
            <a:r>
              <a:rPr lang="ru-RU" sz="6400" dirty="0"/>
              <a:t>. Вы используете Интернет, чтобы уйти от проблем или избавиться от плохого настроения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2. Вы не можете контролировать использование Интернета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3. Вы чувствуете необходимость находиться в Интернете все дольше и дольше для того, чтобы достичь удовлетворения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4. Каждый раз вы проводите в Интернете больше времени, чем планировали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5. После излишней траты денег на оплату соединения вы на следующий день начинаете все сначала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6. Вы обманываете членов семьи и друзей, скрывая, сколько времени вы проводите в Интернете и степень вашей увлеченности им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7. Вы чувствуете беспокойство или раздражение, когда вас отрывают от Интернета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8. Вы думаете об Интернете, когда находитесь вне сети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9. </a:t>
            </a:r>
            <a:r>
              <a:rPr lang="ru-RU" sz="6400" dirty="0" smtClean="0"/>
              <a:t>Находясь </a:t>
            </a:r>
            <a:r>
              <a:rPr lang="ru-RU" sz="6400" dirty="0"/>
              <a:t>вне сети, вы испытываете подавленность или беспокойство</a:t>
            </a:r>
            <a:r>
              <a:rPr lang="ru-RU" sz="6400" dirty="0" smtClean="0"/>
              <a:t>.</a:t>
            </a:r>
            <a:endParaRPr lang="ru-RU" sz="6400" dirty="0"/>
          </a:p>
          <a:p>
            <a:pPr marL="137160" indent="0">
              <a:lnSpc>
                <a:spcPct val="120000"/>
              </a:lnSpc>
              <a:buNone/>
            </a:pPr>
            <a:r>
              <a:rPr lang="ru-RU" sz="6400" dirty="0"/>
              <a:t>10. Вы рискуете лишиться важных взаимоотношений, потерять место работы или учебы из-за Интернета.</a:t>
            </a:r>
          </a:p>
          <a:p>
            <a:pPr>
              <a:lnSpc>
                <a:spcPct val="120000"/>
              </a:lnSpc>
            </a:pPr>
            <a:endParaRPr lang="ru-RU" sz="56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i="1" dirty="0"/>
              <a:t>Если вы честно ответили «да» более чем на 4 вопроса и ваше увлечение длится более года, вам необходима психологическая помощь.</a:t>
            </a:r>
          </a:p>
        </p:txBody>
      </p:sp>
    </p:spTree>
    <p:extLst>
      <p:ext uri="{BB962C8B-B14F-4D97-AF65-F5344CB8AC3E}">
        <p14:creationId xmlns:p14="http://schemas.microsoft.com/office/powerpoint/2010/main" val="22052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нтернет-зависимость: виды, симптомы, стадии, причины и способы преодоления  зависимос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8" y="2419779"/>
            <a:ext cx="5922272" cy="44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</a:t>
            </a:r>
            <a:r>
              <a:rPr lang="ru-RU" b="1" dirty="0" smtClean="0"/>
              <a:t>ИНТЕРНЕТ-ЗАВИСИМОСТИ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378" y="5349870"/>
            <a:ext cx="5092202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err="1"/>
              <a:t>И</a:t>
            </a:r>
            <a:r>
              <a:rPr lang="ru-RU" dirty="0" err="1" smtClean="0"/>
              <a:t>громания</a:t>
            </a:r>
            <a:r>
              <a:rPr lang="ru-RU" dirty="0"/>
              <a:t>, связанная с многочисленными азартными играми в </a:t>
            </a:r>
            <a:r>
              <a:rPr lang="ru-RU" dirty="0" smtClean="0"/>
              <a:t>сети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70372"/>
            <a:ext cx="5078116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Необходимость </a:t>
            </a:r>
            <a:r>
              <a:rPr lang="ru-RU" dirty="0"/>
              <a:t>в онлайн общении (социальные сети, форумы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790" y="2716204"/>
            <a:ext cx="5113853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Информационная </a:t>
            </a:r>
            <a:r>
              <a:rPr lang="ru-RU" dirty="0"/>
              <a:t>зависимость, выражающаяся в постоянном путешествии по сайтам с целью получить различного рода </a:t>
            </a:r>
            <a:r>
              <a:rPr lang="ru-RU" dirty="0" smtClean="0"/>
              <a:t>информацию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790" y="3933056"/>
            <a:ext cx="5075790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Игровая </a:t>
            </a:r>
            <a:r>
              <a:rPr lang="ru-RU" dirty="0"/>
              <a:t>зависимость, когда люди предпочитают реальной жизни виртуальную, где для достижения какой-либо цели не надо тратить много </a:t>
            </a:r>
            <a:r>
              <a:rPr lang="ru-RU" dirty="0" smtClean="0"/>
              <a:t>энергии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378" y="6237312"/>
            <a:ext cx="5092202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Х</a:t>
            </a:r>
            <a:r>
              <a:rPr lang="ru-RU" dirty="0" smtClean="0"/>
              <a:t>акерство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5785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Жить с интернетом можно нужно, но использовать его как и любое другое изобретение «с головой»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59024" y="2708920"/>
            <a:ext cx="8605464" cy="34563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Залог успеха – планирование;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Придерживайтесь режима;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Высыпайтесь (не менее 8 часов);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Поддерживайте физическую активность;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Проводите в интернете не более 1 – 2 часов в день;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Не забывайте, что мозг также как и мышцы нужно укреплять и качать знаниями;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Заботьтесь о своем здоровье.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Составьте список с перечнем оснований, из-за которых вам стоит отказаться от чрезмерного использования интернета.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72" y="2852936"/>
            <a:ext cx="4530501" cy="37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Если у вас нет в настоящий момент необходимости выйти в сеть, выключайте </a:t>
            </a:r>
            <a:r>
              <a:rPr lang="ru-RU" dirty="0" smtClean="0">
                <a:solidFill>
                  <a:schemeClr val="tx1"/>
                </a:solidFill>
              </a:rPr>
              <a:t>компьютер и телефон.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4483" r="1898" b="10028"/>
          <a:stretch/>
        </p:blipFill>
        <p:spPr bwMode="auto">
          <a:xfrm>
            <a:off x="179512" y="3133111"/>
            <a:ext cx="3384376" cy="35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0833"/>
            <a:ext cx="3678652" cy="38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37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Не употребляйте пищу, сидя за </a:t>
            </a:r>
            <a:r>
              <a:rPr lang="ru-RU" dirty="0" smtClean="0">
                <a:solidFill>
                  <a:schemeClr val="tx1"/>
                </a:solidFill>
              </a:rPr>
              <a:t>компьютером или телефоном, </a:t>
            </a:r>
            <a:r>
              <a:rPr lang="ru-RU" dirty="0">
                <a:solidFill>
                  <a:schemeClr val="tx1"/>
                </a:solidFill>
              </a:rPr>
              <a:t>так вы сможете отвлечься от онлайн режима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272807" cy="42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Отключите автоматические оповещения о </a:t>
            </a:r>
            <a:r>
              <a:rPr lang="ru-RU" dirty="0" smtClean="0">
                <a:solidFill>
                  <a:schemeClr val="tx1"/>
                </a:solidFill>
              </a:rPr>
              <a:t>поступлении новых сообщений, </a:t>
            </a:r>
            <a:r>
              <a:rPr lang="ru-RU" dirty="0">
                <a:solidFill>
                  <a:schemeClr val="tx1"/>
                </a:solidFill>
              </a:rPr>
              <a:t>если особой необходимости в них нет.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410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Скопируйте в отдельный фай или распечатайте страницы, которые содержат информацию, часто вами используемую, например, это может быть статья о том, как правильно отдыхать после работы. Так вы сократите визиты в Интернет, и у вас будет меньше соблазн рыскать по сети.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80590"/>
            <a:ext cx="3888432" cy="30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Если вы решили избавиться от интернет-зависимости, вам следует отрегулировать режим вашего сна.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3" y="2930166"/>
            <a:ext cx="7319067" cy="39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9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492896"/>
            <a:ext cx="7596832" cy="36332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неиссякаемый </a:t>
            </a:r>
            <a:r>
              <a:rPr lang="ru-RU" sz="2800" dirty="0">
                <a:solidFill>
                  <a:schemeClr val="tx1"/>
                </a:solidFill>
              </a:rPr>
              <a:t>источник </a:t>
            </a:r>
            <a:r>
              <a:rPr lang="ru-RU" sz="2800" dirty="0" smtClean="0">
                <a:solidFill>
                  <a:schemeClr val="tx1"/>
                </a:solidFill>
              </a:rPr>
              <a:t>информации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доступный </a:t>
            </a:r>
            <a:r>
              <a:rPr lang="ru-RU" sz="2800" dirty="0">
                <a:solidFill>
                  <a:schemeClr val="tx1"/>
                </a:solidFill>
              </a:rPr>
              <a:t>способ приобретения навыков и </a:t>
            </a:r>
            <a:r>
              <a:rPr lang="ru-RU" sz="2800" dirty="0" smtClean="0">
                <a:solidFill>
                  <a:schemeClr val="tx1"/>
                </a:solidFill>
              </a:rPr>
              <a:t>знаний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незаменимый </a:t>
            </a:r>
            <a:r>
              <a:rPr lang="ru-RU" sz="2800" dirty="0">
                <a:solidFill>
                  <a:schemeClr val="tx1"/>
                </a:solidFill>
              </a:rPr>
              <a:t>помощник в работе и бизнесе,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Средство общения, </a:t>
            </a:r>
            <a:r>
              <a:rPr lang="ru-RU" sz="2800" dirty="0">
                <a:solidFill>
                  <a:schemeClr val="tx1"/>
                </a:solidFill>
              </a:rPr>
              <a:t>проведения и планирования досуга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</a:t>
            </a:r>
            <a:r>
              <a:rPr lang="ru-RU" dirty="0" smtClean="0"/>
              <a:t>нтернет </a:t>
            </a:r>
            <a:r>
              <a:rPr lang="ru-RU" dirty="0"/>
              <a:t>стал неотъемлемой частью </a:t>
            </a:r>
            <a:r>
              <a:rPr lang="ru-RU" dirty="0" smtClean="0"/>
              <a:t> нашей жизни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Вспомните про хобби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Дополнительные советы:</a:t>
            </a:r>
            <a:endParaRPr lang="ru-RU" dirty="0"/>
          </a:p>
        </p:txBody>
      </p:sp>
      <p:pic>
        <p:nvPicPr>
          <p:cNvPr id="10242" name="Picture 2" descr="Воздушный транспорт самолет вертолет и шар стиль рисования рук. | Премиум 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8" y="2492895"/>
            <a:ext cx="6182911" cy="41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b="1" u="sng" dirty="0"/>
              <a:t>Телефон экстренной психологической помощи областной наркологической больницы</a:t>
            </a:r>
          </a:p>
          <a:p>
            <a:pPr marL="109728" indent="0" algn="ctr">
              <a:buNone/>
            </a:pPr>
            <a:r>
              <a:rPr lang="ru-RU" b="1" u="sng" dirty="0" smtClean="0"/>
              <a:t>45-49-79</a:t>
            </a:r>
          </a:p>
          <a:p>
            <a:pPr marL="109728" indent="0" algn="ctr">
              <a:buNone/>
            </a:pPr>
            <a:endParaRPr lang="ru-RU" b="1" u="sng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обратиться за помощью: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69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</a:rPr>
              <a:t>Жизнь проносится, глупо менять ее на несуществующую реальность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3556000"/>
            <a:ext cx="7344816" cy="188922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это </a:t>
            </a:r>
            <a:r>
              <a:rPr lang="ru-RU" u="sng" dirty="0">
                <a:solidFill>
                  <a:schemeClr val="tx1"/>
                </a:solidFill>
              </a:rPr>
              <a:t>расстройство в психике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заключающееся </a:t>
            </a:r>
            <a:r>
              <a:rPr lang="ru-RU" dirty="0">
                <a:solidFill>
                  <a:schemeClr val="tx1"/>
                </a:solidFill>
              </a:rPr>
              <a:t>в неспособности человека вовремя выйти из сети, а также в постоянном присутствии навязчивого желания туда войти. У человека возникает постоянная потребность в интернете, он находит любой повод, чтобы проверить почту, просмотреть новости, поиграть в игры и </a:t>
            </a:r>
            <a:r>
              <a:rPr lang="ru-RU" dirty="0" err="1">
                <a:solidFill>
                  <a:schemeClr val="tx1"/>
                </a:solidFill>
              </a:rPr>
              <a:t>т.п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Интернет-зависимость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2121" y="332656"/>
            <a:ext cx="8229600" cy="936104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Чем опасно?</a:t>
            </a:r>
            <a:endParaRPr lang="ru-RU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373" y="2122227"/>
            <a:ext cx="302433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</a:t>
            </a:r>
            <a:r>
              <a:rPr lang="ru-RU" b="1" dirty="0" smtClean="0"/>
              <a:t>ормирование пассивного мышления 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22576" y="17728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10817" y="2744170"/>
            <a:ext cx="936104" cy="289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812238" y="1268760"/>
            <a:ext cx="2637701" cy="8071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Снижение памяти, зрения, рассеянность внимания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12239" y="2445392"/>
            <a:ext cx="2808312" cy="8658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Нарушение мыслительных процессов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63964" y="3452315"/>
            <a:ext cx="67659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Снижение </a:t>
            </a:r>
            <a:r>
              <a:rPr lang="ru-RU" b="1" dirty="0"/>
              <a:t>уровня включенности в реальную жизнь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6834" y="4293095"/>
            <a:ext cx="2813591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трата коммуникативных </a:t>
            </a:r>
          </a:p>
          <a:p>
            <a:r>
              <a:rPr lang="ru-RU" dirty="0" smtClean="0"/>
              <a:t>навыков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852270" y="3933056"/>
            <a:ext cx="288874" cy="236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12160" y="3933056"/>
            <a:ext cx="204235" cy="298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469" y="4293096"/>
            <a:ext cx="14606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амкнутость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851920" y="3933056"/>
            <a:ext cx="29553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4293096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Снижение </a:t>
            </a:r>
          </a:p>
          <a:p>
            <a:pPr algn="ctr"/>
            <a:r>
              <a:rPr lang="ru-RU" dirty="0" smtClean="0"/>
              <a:t>работоспособности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37153" y="5624373"/>
            <a:ext cx="18855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Проблемы со здоровьем</a:t>
            </a:r>
            <a:endParaRPr lang="ru-RU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915816" y="5445224"/>
            <a:ext cx="488892" cy="179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10817" y="5236104"/>
            <a:ext cx="17219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Нарушения сна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806882" y="6084004"/>
            <a:ext cx="706760" cy="182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4622" y="6084004"/>
            <a:ext cx="37353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Расстройства пищевого поведения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2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Чем опасно?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9965"/>
            <a:ext cx="4896544" cy="3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2559965"/>
            <a:ext cx="3347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интернет зависимости происходит поражение белого вещества головного мозга в областях, отвечающих за эмоциональную обработку данных, принятие решений и когнитивный контроль. </a:t>
            </a:r>
            <a:endParaRPr lang="ru-RU" dirty="0" smtClean="0"/>
          </a:p>
          <a:p>
            <a:pPr lvl="0" algn="just"/>
            <a:r>
              <a:rPr lang="ru-RU" dirty="0"/>
              <a:t>Аналогичные изменения белого вещества головного мозга были зафиксированы при других формах зависимости, в частности, при употреблении алкоголя и кокаина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2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86413"/>
            <a:ext cx="44259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Жизнь в сети: первые признаки интернет-зависимости | Психология жизни |  Здоровье | Аргументы и Фак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Тест на определение интернет - зависимости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907" y="1561875"/>
            <a:ext cx="70544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Первое что делаете, проснувшись утром или вернувшись домой вечером, а также перед сном — проверяете электронную почту и социальные сети либо какие-то другие новости в интернете.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49696"/>
            <a:ext cx="6984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Постоянно находитесь в своем мобильном устройстве, когда находитесь вдали от дома или на учебе.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678" y="3315451"/>
            <a:ext cx="697163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можете отказаться от компьютера, чтобы выйти на улицу, заниматься спортом или просто погулять с друзьями. А когда находитесь в компании, то лучшим вашим собеседником становится смартфон с доступом в социальную сеть.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678" y="4797152"/>
            <a:ext cx="697163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Постоянно размещаете в </a:t>
            </a:r>
            <a:r>
              <a:rPr lang="ru-RU" dirty="0" err="1"/>
              <a:t>Facebook</a:t>
            </a:r>
            <a:r>
              <a:rPr lang="ru-RU" dirty="0"/>
              <a:t>, </a:t>
            </a:r>
            <a:r>
              <a:rPr lang="ru-RU" dirty="0" err="1"/>
              <a:t>Twitter</a:t>
            </a:r>
            <a:r>
              <a:rPr lang="ru-RU" dirty="0"/>
              <a:t>, </a:t>
            </a:r>
            <a:r>
              <a:rPr lang="ru-RU" dirty="0" err="1"/>
              <a:t>Вконтаке</a:t>
            </a:r>
            <a:r>
              <a:rPr lang="ru-RU" dirty="0"/>
              <a:t> или </a:t>
            </a:r>
            <a:r>
              <a:rPr lang="ru-RU" dirty="0" err="1"/>
              <a:t>Instagram</a:t>
            </a:r>
            <a:r>
              <a:rPr lang="ru-RU" dirty="0"/>
              <a:t> сообщения о всех ваших встречах, делах, учебе или отдыхе с друзьями. Вы буквально не выпускаете из рук камеру смартфона с одной целью, — чтобы быстрее выложить в </a:t>
            </a:r>
            <a:r>
              <a:rPr lang="ru-RU" dirty="0" err="1"/>
              <a:t>инстаграм</a:t>
            </a:r>
            <a:r>
              <a:rPr lang="ru-RU" dirty="0"/>
              <a:t> очередную фотографию.</a:t>
            </a:r>
            <a:endParaRPr lang="ru-RU" dirty="0"/>
          </a:p>
        </p:txBody>
      </p:sp>
      <p:sp>
        <p:nvSpPr>
          <p:cNvPr id="10" name="AutoShape 2" descr="галочка скачать бесплатно - Галочка Компьютерные иконки клип-арт - Иконка  Зеленая Галочк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галочка скачать бесплатно - Галочка Компьютерные иконки клип-арт - Иконка  Зеленая Галочка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85" y="1469922"/>
            <a:ext cx="1003176" cy="99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87" y="2524650"/>
            <a:ext cx="849722" cy="84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85" y="3515655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17" y="5035753"/>
            <a:ext cx="1092995" cy="109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6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262</TotalTime>
  <Words>831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Интернет - зависимость</vt:lpstr>
      <vt:lpstr>Интернет стал неотъемлемой частью  нашей жизни </vt:lpstr>
      <vt:lpstr>Презентация PowerPoint</vt:lpstr>
      <vt:lpstr>Интернет-зависимость</vt:lpstr>
      <vt:lpstr>Чем опасно?</vt:lpstr>
      <vt:lpstr>Чем опасно?</vt:lpstr>
      <vt:lpstr>Презентация PowerPoint</vt:lpstr>
      <vt:lpstr>Презентация PowerPoint</vt:lpstr>
      <vt:lpstr> Тест на определение интернет - зависимости</vt:lpstr>
      <vt:lpstr>Тест на определение интернет - зависимости</vt:lpstr>
      <vt:lpstr> Тест №2 опросник Кимберли Янг: </vt:lpstr>
      <vt:lpstr>ВИДЫ ИНТЕРНЕТ-ЗАВИСИМОСТИ</vt:lpstr>
      <vt:lpstr>Жить с интернетом можно нужно, но использовать его как и любое другое изобретение «с головой»</vt:lpstr>
      <vt:lpstr>Дополнительные советы:</vt:lpstr>
      <vt:lpstr>Дополнительные советы:</vt:lpstr>
      <vt:lpstr>Дополнительные советы:</vt:lpstr>
      <vt:lpstr>Дополнительные советы:</vt:lpstr>
      <vt:lpstr>Дополнительные советы:</vt:lpstr>
      <vt:lpstr>Дополнительные советы:</vt:lpstr>
      <vt:lpstr>Дополнительные советы:</vt:lpstr>
      <vt:lpstr>Куда обратиться за помощью:</vt:lpstr>
      <vt:lpstr>Жизнь проносится, глупо менять ее на несуществующую реальность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</dc:creator>
  <cp:lastModifiedBy>ТАТЬЯНА</cp:lastModifiedBy>
  <cp:revision>14</cp:revision>
  <dcterms:created xsi:type="dcterms:W3CDTF">2022-02-07T05:39:41Z</dcterms:created>
  <dcterms:modified xsi:type="dcterms:W3CDTF">2022-02-07T10:12:28Z</dcterms:modified>
</cp:coreProperties>
</file>