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11EEF-F4D2-49D4-BE3B-04CCDB803C86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A7BCB-EAF7-4E37-89CD-52B4EA34FD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875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A7BCB-EAF7-4E37-89CD-52B4EA34FD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49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тский телефон доверия стал доступнее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39"/>
            <a:ext cx="1341182" cy="96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78092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6700" dirty="0" smtClean="0">
                <a:solidFill>
                  <a:schemeClr val="tx1"/>
                </a:solidFill>
              </a:rPr>
              <a:t>«</a:t>
            </a:r>
            <a:r>
              <a:rPr lang="ru-RU" sz="6700" dirty="0">
                <a:solidFill>
                  <a:schemeClr val="tx1"/>
                </a:solidFill>
              </a:rPr>
              <a:t>Помощь рядом.</a:t>
            </a:r>
            <a:br>
              <a:rPr lang="ru-RU" sz="6700" dirty="0">
                <a:solidFill>
                  <a:schemeClr val="tx1"/>
                </a:solidFill>
              </a:rPr>
            </a:br>
            <a:r>
              <a:rPr lang="ru-RU" sz="6700" dirty="0">
                <a:solidFill>
                  <a:schemeClr val="tx1"/>
                </a:solidFill>
              </a:rPr>
              <a:t>Надо только позвонить».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7776864" cy="1559024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+mj-lt"/>
              </a:rPr>
              <a:t>Министерство образования Пензенской области </a:t>
            </a:r>
          </a:p>
          <a:p>
            <a:pPr algn="ctr"/>
            <a:r>
              <a:rPr lang="ru-RU" sz="1800" dirty="0" smtClean="0">
                <a:latin typeface="+mj-lt"/>
              </a:rPr>
              <a:t>Служба детского телефона доверия в системе Министерства образования Пензенской области</a:t>
            </a:r>
            <a:endParaRPr lang="ru-RU" sz="1800" dirty="0" smtClean="0">
              <a:latin typeface="+mj-lt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1" t="10135" r="25418" b="10135"/>
          <a:stretch/>
        </p:blipFill>
        <p:spPr bwMode="auto">
          <a:xfrm>
            <a:off x="107504" y="116632"/>
            <a:ext cx="1147313" cy="1104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95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60848"/>
            <a:ext cx="8208912" cy="4652962"/>
          </a:xfrm>
        </p:spPr>
      </p:pic>
      <p:pic>
        <p:nvPicPr>
          <p:cNvPr id="6146" name="Picture 2" descr="Детский телефон доверия стал доступнее!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33056"/>
            <a:ext cx="4067944" cy="269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48848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Начиная с 17 мая 2009 года Россия присоединилась к празднованию Дня телефона доверия.</a:t>
            </a:r>
            <a:r>
              <a:rPr lang="ru-RU" sz="5400" b="1" dirty="0"/>
              <a:t/>
            </a:r>
            <a:br>
              <a:rPr lang="ru-RU" sz="5400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02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2016224"/>
          </a:xfrm>
        </p:spPr>
        <p:txBody>
          <a:bodyPr>
            <a:noAutofit/>
          </a:bodyPr>
          <a:lstStyle/>
          <a:p>
            <a:r>
              <a:rPr lang="ru-RU" sz="4000" b="1" dirty="0"/>
              <a:t>История рождения Российского Детского Телефона доверия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845024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>
                <a:latin typeface="+mj-lt"/>
              </a:rPr>
              <a:t>Российский Детский Телефон доверия также имеет свою историю рождения. В 2007 году Национальный фонд защиты детей от жестокого обра­щения создал профессиональное объединение «Российская ассоциа­ция детских телефонов доверия» для того, чтобы экстренная психологическая помощь для детей, подростков, родителей и педагогов по телефону была доступной и качественной.     </a:t>
            </a:r>
          </a:p>
          <a:p>
            <a:pPr marL="0" indent="0">
              <a:buNone/>
            </a:pPr>
            <a:endParaRPr lang="ru-RU" sz="3400" dirty="0">
              <a:latin typeface="+mj-lt"/>
            </a:endParaRPr>
          </a:p>
          <a:p>
            <a:r>
              <a:rPr lang="ru-RU" sz="3400" dirty="0">
                <a:latin typeface="+mj-lt"/>
              </a:rPr>
              <a:t>С 2010 года во всех городах России номер Детского Телефона доверия стал общероссийским номером 8-800-2000-122.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6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телефон доверия стал доступнее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94311"/>
            <a:ext cx="7056784" cy="276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389120"/>
          </a:xfrm>
        </p:spPr>
        <p:txBody>
          <a:bodyPr/>
          <a:lstStyle/>
          <a:p>
            <a:r>
              <a:rPr lang="ru-RU" dirty="0">
                <a:latin typeface="+mj-lt"/>
              </a:rPr>
              <a:t>В целях повышения доступности оказания экстренной анонимной психологической помощи детям и родителям по детскому телефону доверия с декабря 2024 года функционирует короткий номер 124 при звонках с мобильных телефонов.</a:t>
            </a:r>
          </a:p>
          <a:p>
            <a:r>
              <a:rPr lang="ru-RU" dirty="0">
                <a:latin typeface="+mj-lt"/>
              </a:rPr>
              <a:t>Теперь позвонить на детский телефон доверия можно по номеру 8 800 2000 122 с любого стационарного или мобильного телефона и по короткому номеру 124 только с мобильного телефона.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1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77072"/>
            <a:ext cx="7632848" cy="27809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Целями </a:t>
            </a:r>
            <a:r>
              <a:rPr lang="ru-RU" b="1" dirty="0"/>
              <a:t>данного Объединения стали: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424936" cy="2952328"/>
          </a:xfrm>
        </p:spPr>
        <p:txBody>
          <a:bodyPr>
            <a:normAutofit fontScale="40000" lnSpcReduction="20000"/>
          </a:bodyPr>
          <a:lstStyle/>
          <a:p>
            <a:pPr fontAlgn="base"/>
            <a:r>
              <a:rPr lang="ru-RU" sz="5000" dirty="0" smtClean="0">
                <a:latin typeface="+mj-lt"/>
              </a:rPr>
              <a:t>Осуществление </a:t>
            </a:r>
            <a:r>
              <a:rPr lang="ru-RU" sz="5000" dirty="0">
                <a:latin typeface="+mj-lt"/>
              </a:rPr>
              <a:t>права детей на защиту от всех форм насилия: </a:t>
            </a:r>
            <a:r>
              <a:rPr lang="ru-RU" sz="5000" dirty="0" smtClean="0">
                <a:latin typeface="+mj-lt"/>
              </a:rPr>
              <a:t>физического </a:t>
            </a:r>
            <a:r>
              <a:rPr lang="ru-RU" sz="5000" dirty="0">
                <a:latin typeface="+mj-lt"/>
              </a:rPr>
              <a:t>или психологического, оскорбления или злоупотребления положением, отсутствия заботы или небрежного обраще­ния, грубого обращения или эксплуатации</a:t>
            </a:r>
            <a:r>
              <a:rPr lang="ru-RU" sz="5000" dirty="0" smtClean="0">
                <a:latin typeface="+mj-lt"/>
              </a:rPr>
              <a:t>;</a:t>
            </a:r>
          </a:p>
          <a:p>
            <a:pPr marL="0" indent="0" fontAlgn="base">
              <a:buNone/>
            </a:pPr>
            <a:endParaRPr lang="ru-RU" sz="5000" dirty="0" smtClean="0">
              <a:latin typeface="+mj-lt"/>
            </a:endParaRPr>
          </a:p>
          <a:p>
            <a:pPr fontAlgn="base"/>
            <a:r>
              <a:rPr lang="ru-RU" sz="5000" dirty="0">
                <a:latin typeface="+mj-lt"/>
              </a:rPr>
              <a:t>Повышение качества экстренной психологической помощи де­тям и подросткам путем соблюдения принципов телефонного </a:t>
            </a:r>
            <a:r>
              <a:rPr lang="ru-RU" sz="5000" dirty="0" smtClean="0">
                <a:latin typeface="+mj-lt"/>
              </a:rPr>
              <a:t>консультирования </a:t>
            </a:r>
            <a:r>
              <a:rPr lang="ru-RU" sz="5000" dirty="0">
                <a:latin typeface="+mj-lt"/>
              </a:rPr>
              <a:t>(анонимности, конфиденциальности, доступности) и повышения  профессионального мастерства спе­циалистов служб – </a:t>
            </a:r>
            <a:r>
              <a:rPr lang="ru-RU" sz="5000" dirty="0" smtClean="0">
                <a:latin typeface="+mj-lt"/>
              </a:rPr>
              <a:t>психологов-консультантов.</a:t>
            </a:r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18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етский телефон доверия стал доступнее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230981"/>
            <a:ext cx="522007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908720"/>
            <a:ext cx="4320480" cy="4752528"/>
          </a:xfrm>
        </p:spPr>
        <p:txBody>
          <a:bodyPr>
            <a:normAutofit fontScale="77500" lnSpcReduction="20000"/>
          </a:bodyPr>
          <a:lstStyle/>
          <a:p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Нынешний </a:t>
            </a:r>
            <a:r>
              <a:rPr lang="ru-RU" dirty="0">
                <a:latin typeface="+mj-lt"/>
              </a:rPr>
              <a:t>логотип общероссийского Детского Телефона Доверия был выбран не случайно: в </a:t>
            </a:r>
            <a:r>
              <a:rPr lang="ru-RU" dirty="0" err="1">
                <a:latin typeface="+mj-lt"/>
              </a:rPr>
              <a:t>нѐм</a:t>
            </a:r>
            <a:r>
              <a:rPr lang="ru-RU" dirty="0">
                <a:latin typeface="+mj-lt"/>
              </a:rPr>
              <a:t> заложены основные принципы действия службы. Раскрытая ладонь обозначает призыв о помощи; Кнопки на ладони обозначают телефон; Расходящиеся красные линии – тревожный сигнал, который обязательно будет услышан; Пять пальцев одной ладони – символ единства которое возникает между детьми, попавшими в трудную ситуацию, и теми людьми, которые готовы этим детям </a:t>
            </a:r>
            <a:r>
              <a:rPr lang="ru-RU" dirty="0" smtClean="0">
                <a:latin typeface="+mj-lt"/>
              </a:rPr>
              <a:t>помочь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6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Основные </a:t>
            </a:r>
            <a:r>
              <a:rPr lang="ru-RU" b="1" dirty="0"/>
              <a:t>принципы работы детского телефона доверия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65104"/>
          </a:xfrm>
        </p:spPr>
        <p:txBody>
          <a:bodyPr>
            <a:normAutofit fontScale="77500" lnSpcReduction="20000"/>
          </a:bodyPr>
          <a:lstStyle/>
          <a:p>
            <a:pPr lvl="0"/>
            <a:endParaRPr lang="ru-RU" dirty="0" smtClean="0"/>
          </a:p>
          <a:p>
            <a:pPr lvl="0"/>
            <a:r>
              <a:rPr lang="ru-RU" dirty="0" smtClean="0">
                <a:latin typeface="+mj-lt"/>
              </a:rPr>
              <a:t>Бесплатность </a:t>
            </a:r>
            <a:r>
              <a:rPr lang="ru-RU" dirty="0">
                <a:latin typeface="+mj-lt"/>
              </a:rPr>
              <a:t>– звонок любой продолжительности  на  детский телефон доверия 8 800 2000 122  абсолютно бесплатный с любого мобильного или стационарного телефона.</a:t>
            </a:r>
          </a:p>
          <a:p>
            <a:pPr lvl="0"/>
            <a:r>
              <a:rPr lang="ru-RU" dirty="0">
                <a:latin typeface="+mj-lt"/>
              </a:rPr>
              <a:t>Анонимность — общение с консультантом (психологом) детского телефона доверия  полностью анонимно: отсутствует определитель номера, можно представиться вымышленным именем.</a:t>
            </a:r>
          </a:p>
          <a:p>
            <a:pPr lvl="0"/>
            <a:r>
              <a:rPr lang="ru-RU" dirty="0">
                <a:latin typeface="+mj-lt"/>
              </a:rPr>
              <a:t>Доступность —  действует на всей территории России, позвонить можно из любой точки страны с любого телефона.</a:t>
            </a:r>
          </a:p>
          <a:p>
            <a:pPr lvl="0"/>
            <a:r>
              <a:rPr lang="ru-RU" dirty="0">
                <a:latin typeface="+mj-lt"/>
              </a:rPr>
              <a:t>Конфиденциальность — содержание разговора останется тайной. Никакая информация об обратившемся за помощью на детский телефон доверия, а также о тематике его обращения  не раскрывается. Информация о звонке и его содержимом может быть передана только в правоохранительные органы по запросу суда.</a:t>
            </a:r>
          </a:p>
          <a:p>
            <a:pPr lvl="0"/>
            <a:r>
              <a:rPr lang="ru-RU" dirty="0">
                <a:latin typeface="+mj-lt"/>
              </a:rPr>
              <a:t>Профессионализм — на детском телефоне доверия работают только квалифицированные специалисты – прошедшие специальную подготовку </a:t>
            </a:r>
            <a:r>
              <a:rPr lang="ru-RU" dirty="0" smtClean="0">
                <a:latin typeface="+mj-lt"/>
              </a:rPr>
              <a:t>психологи-консультанты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087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етский телефон доверия стал доступнее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977680"/>
            <a:ext cx="643227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4392488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+mj-lt"/>
              </a:rPr>
              <a:t>В службе телефона доверия работают прошедшие специальную подготовку психологи-консультанты. Их главная задача — снять остроту психоэмоционального напряжения, переживаний, которые испытывает звонящий в данный момент, и уберечь юного или взрослого собеседника от опрометчивых и опасных поступков. </a:t>
            </a:r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Задача </a:t>
            </a:r>
            <a:r>
              <a:rPr lang="ru-RU" dirty="0">
                <a:latin typeface="+mj-lt"/>
              </a:rPr>
              <a:t>следующая: - вместе с абонентом проанализировать ситуацию; - выявить ее причины; - подсказать алгоритмы выхода из сложившегося положения; - и мотивировать человека на то, чтобы он сам постарался решить проблему.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76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844824"/>
            <a:ext cx="4499992" cy="44644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375" y="692696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400" b="1" dirty="0" smtClean="0"/>
              <a:t>С </a:t>
            </a:r>
            <a:r>
              <a:rPr lang="ru-RU" sz="4400" b="1" dirty="0"/>
              <a:t>каким вопросом можно обратиться по Телефону доверия?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5069160"/>
          </a:xfrm>
        </p:spPr>
        <p:txBody>
          <a:bodyPr>
            <a:normAutofit fontScale="77500" lnSpcReduction="20000"/>
          </a:bodyPr>
          <a:lstStyle/>
          <a:p>
            <a:endParaRPr lang="ru-RU" sz="2300" b="1" u="sng" dirty="0" smtClean="0"/>
          </a:p>
          <a:p>
            <a:r>
              <a:rPr lang="ru-RU" sz="2300" b="1" u="sng" dirty="0" smtClean="0">
                <a:latin typeface="+mj-lt"/>
              </a:rPr>
              <a:t>Дети </a:t>
            </a:r>
            <a:r>
              <a:rPr lang="ru-RU" sz="2300" b="1" u="sng" dirty="0">
                <a:latin typeface="+mj-lt"/>
              </a:rPr>
              <a:t>и подростки могут позвонить если:</a:t>
            </a:r>
            <a:endParaRPr lang="ru-RU" sz="2300" dirty="0">
              <a:latin typeface="+mj-lt"/>
            </a:endParaRP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не понимают родители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семья переехала в другой населенный пункт (переживание расставания с друзьями, одноклассниками, домом, привыкание к новой школе, новым людям..),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-если поссорился с друзьями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если не ладятся взаимоотношения с окружающими, ровесниками или взрослыми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если подросток чувствует одиночество,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если вы не уверены в себе;</a:t>
            </a:r>
          </a:p>
          <a:p>
            <a:pPr marL="0" indent="0">
              <a:buNone/>
            </a:pPr>
            <a:r>
              <a:rPr lang="ru-RU" sz="2300" dirty="0" smtClean="0">
                <a:latin typeface="+mj-lt"/>
              </a:rPr>
              <a:t>- если </a:t>
            </a:r>
            <a:r>
              <a:rPr lang="ru-RU" sz="2300" dirty="0">
                <a:latin typeface="+mj-lt"/>
              </a:rPr>
              <a:t>ребенок чего-то боится,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если не ладиться в школе,</a:t>
            </a:r>
          </a:p>
          <a:p>
            <a:pPr marL="0" indent="0">
              <a:buNone/>
            </a:pPr>
            <a:r>
              <a:rPr lang="ru-RU" sz="2300" dirty="0" smtClean="0">
                <a:latin typeface="+mj-lt"/>
              </a:rPr>
              <a:t>- если </a:t>
            </a:r>
            <a:r>
              <a:rPr lang="ru-RU" sz="2300" dirty="0">
                <a:latin typeface="+mj-lt"/>
              </a:rPr>
              <a:t>ребенок переживает развод родителей,</a:t>
            </a:r>
          </a:p>
          <a:p>
            <a:pPr marL="0" indent="0">
              <a:buNone/>
            </a:pPr>
            <a:r>
              <a:rPr lang="ru-RU" sz="2300" dirty="0" smtClean="0">
                <a:latin typeface="+mj-lt"/>
              </a:rPr>
              <a:t>- если </a:t>
            </a:r>
            <a:r>
              <a:rPr lang="ru-RU" sz="2300" dirty="0">
                <a:latin typeface="+mj-lt"/>
              </a:rPr>
              <a:t>мучают и пугают мысли о смерти.</a:t>
            </a:r>
          </a:p>
          <a:p>
            <a:pPr marL="0" indent="0">
              <a:buNone/>
            </a:pPr>
            <a:r>
              <a:rPr lang="ru-RU" sz="2300" dirty="0">
                <a:latin typeface="+mj-lt"/>
              </a:rPr>
              <a:t>- если вы разочарованы или затрудняетесь в выборе профессиональной деятельности или вектора обучения.</a:t>
            </a:r>
          </a:p>
          <a:p>
            <a:endParaRPr lang="ru-RU" dirty="0"/>
          </a:p>
        </p:txBody>
      </p:sp>
      <p:sp>
        <p:nvSpPr>
          <p:cNvPr id="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87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88" y="1340768"/>
            <a:ext cx="4404713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9992" y="548680"/>
            <a:ext cx="4402832" cy="6048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+mj-lt"/>
              </a:rPr>
              <a:t> </a:t>
            </a:r>
            <a:endParaRPr lang="ru-RU" dirty="0" smtClean="0">
              <a:latin typeface="+mj-lt"/>
            </a:endParaRPr>
          </a:p>
          <a:p>
            <a:r>
              <a:rPr lang="ru-RU" b="1" u="sng" dirty="0" smtClean="0">
                <a:latin typeface="+mj-lt"/>
              </a:rPr>
              <a:t>Родители </a:t>
            </a:r>
            <a:r>
              <a:rPr lang="ru-RU" b="1" u="sng" dirty="0">
                <a:latin typeface="+mj-lt"/>
              </a:rPr>
              <a:t>могут позвонить если</a:t>
            </a:r>
            <a:r>
              <a:rPr lang="ru-RU" b="1" u="sng" dirty="0" smtClean="0">
                <a:latin typeface="+mj-lt"/>
              </a:rPr>
              <a:t>:</a:t>
            </a:r>
            <a:endParaRPr lang="ru-RU" dirty="0" smtClean="0">
              <a:latin typeface="+mj-lt"/>
            </a:endParaRPr>
          </a:p>
          <a:p>
            <a:pPr marL="0" indent="0">
              <a:buNone/>
            </a:pPr>
            <a:r>
              <a:rPr lang="ru-RU" sz="2400" dirty="0" smtClean="0">
                <a:latin typeface="+mj-lt"/>
              </a:rPr>
              <a:t>- </a:t>
            </a:r>
            <a:r>
              <a:rPr lang="ru-RU" sz="2400" dirty="0">
                <a:latin typeface="+mj-lt"/>
              </a:rPr>
              <a:t>ребенок не слушается родителей,</a:t>
            </a:r>
          </a:p>
          <a:p>
            <a:pPr marL="0" indent="0">
              <a:buNone/>
            </a:pPr>
            <a:r>
              <a:rPr lang="ru-RU" sz="2400" dirty="0" smtClean="0">
                <a:latin typeface="+mj-lt"/>
              </a:rPr>
              <a:t>- ребенок </a:t>
            </a:r>
            <a:r>
              <a:rPr lang="ru-RU" sz="2400" dirty="0">
                <a:latin typeface="+mj-lt"/>
              </a:rPr>
              <a:t>плохо учиться,</a:t>
            </a:r>
          </a:p>
          <a:p>
            <a:pPr marL="0" indent="0">
              <a:buNone/>
            </a:pPr>
            <a:r>
              <a:rPr lang="ru-RU" sz="2400" dirty="0" smtClean="0">
                <a:latin typeface="+mj-lt"/>
              </a:rPr>
              <a:t>- родителей </a:t>
            </a:r>
            <a:r>
              <a:rPr lang="ru-RU" sz="2400" dirty="0">
                <a:latin typeface="+mj-lt"/>
              </a:rPr>
              <a:t>что-то беспокоит, тревожит в его поведении, настроении,</a:t>
            </a: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- не получается общаться без крика и угроз,</a:t>
            </a: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- в семье между родителями и подростком участились конфликты,</a:t>
            </a:r>
          </a:p>
          <a:p>
            <a:pPr marL="0" indent="0">
              <a:buNone/>
            </a:pPr>
            <a:r>
              <a:rPr lang="ru-RU" sz="2400" dirty="0" smtClean="0">
                <a:latin typeface="+mj-lt"/>
              </a:rPr>
              <a:t>- если</a:t>
            </a:r>
            <a:r>
              <a:rPr lang="ru-RU" sz="2400" dirty="0">
                <a:latin typeface="+mj-lt"/>
              </a:rPr>
              <a:t>, кажется, что ребенок что-то скрывает, изменился.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75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4617B"/>
      </a:accent3>
      <a:accent4>
        <a:srgbClr val="0F6FC6"/>
      </a:accent4>
      <a:accent5>
        <a:srgbClr val="FFFFFF"/>
      </a:accent5>
      <a:accent6>
        <a:srgbClr val="02485C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463</Words>
  <Application>Microsoft Office PowerPoint</Application>
  <PresentationFormat>Экран (4:3)</PresentationFormat>
  <Paragraphs>51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     «Помощь рядом. Надо только позвонить».</vt:lpstr>
      <vt:lpstr>История рождения Российского Детского Телефона доверия</vt:lpstr>
      <vt:lpstr>Презентация PowerPoint</vt:lpstr>
      <vt:lpstr>                  Целями данного Объединения стали: </vt:lpstr>
      <vt:lpstr>Презентация PowerPoint</vt:lpstr>
      <vt:lpstr>Основные принципы работы детского телефона доверия: </vt:lpstr>
      <vt:lpstr>Презентация PowerPoint</vt:lpstr>
      <vt:lpstr>      С каким вопросом можно обратиться по Телефону доверия? </vt:lpstr>
      <vt:lpstr>Презентация PowerPoint</vt:lpstr>
      <vt:lpstr>Начиная с 17 мая 2009 года Россия присоединилась к празднованию Дня телефона доверия.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«Помощь рядом. Надо только позвонить».</dc:title>
  <dc:creator>Admin</dc:creator>
  <cp:lastModifiedBy>Admin</cp:lastModifiedBy>
  <cp:revision>19</cp:revision>
  <dcterms:created xsi:type="dcterms:W3CDTF">2025-01-15T06:24:35Z</dcterms:created>
  <dcterms:modified xsi:type="dcterms:W3CDTF">2025-01-16T12:11:31Z</dcterms:modified>
</cp:coreProperties>
</file>