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8" r:id="rId8"/>
    <p:sldId id="269" r:id="rId9"/>
    <p:sldId id="264" r:id="rId10"/>
    <p:sldId id="265" r:id="rId11"/>
    <p:sldId id="266" r:id="rId12"/>
    <p:sldId id="267" r:id="rId13"/>
    <p:sldId id="270" r:id="rId14"/>
    <p:sldId id="262" r:id="rId15"/>
    <p:sldId id="263" r:id="rId1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5002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89" d="100"/>
          <a:sy n="89" d="100"/>
        </p:scale>
        <p:origin x="-120" y="-49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FACBC0-D808-4E43-BBCF-3EAEFEF7799F}" type="datetimeFigureOut">
              <a:rPr lang="ru-RU" smtClean="0"/>
              <a:t>15.03.2023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EBF10B-1976-4764-A78D-3CA366EC931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779202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FACBC0-D808-4E43-BBCF-3EAEFEF7799F}" type="datetimeFigureOut">
              <a:rPr lang="ru-RU" smtClean="0"/>
              <a:t>15.03.2023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EBF10B-1976-4764-A78D-3CA366EC931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45022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FACBC0-D808-4E43-BBCF-3EAEFEF7799F}" type="datetimeFigureOut">
              <a:rPr lang="ru-RU" smtClean="0"/>
              <a:t>15.03.2023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EBF10B-1976-4764-A78D-3CA366EC931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0915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FACBC0-D808-4E43-BBCF-3EAEFEF7799F}" type="datetimeFigureOut">
              <a:rPr lang="ru-RU" smtClean="0"/>
              <a:t>15.03.2023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EBF10B-1976-4764-A78D-3CA366EC931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21327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FACBC0-D808-4E43-BBCF-3EAEFEF7799F}" type="datetimeFigureOut">
              <a:rPr lang="ru-RU" smtClean="0"/>
              <a:t>15.03.2023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EBF10B-1976-4764-A78D-3CA366EC931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64941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FACBC0-D808-4E43-BBCF-3EAEFEF7799F}" type="datetimeFigureOut">
              <a:rPr lang="ru-RU" smtClean="0"/>
              <a:t>15.03.2023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EBF10B-1976-4764-A78D-3CA366EC931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61770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FACBC0-D808-4E43-BBCF-3EAEFEF7799F}" type="datetimeFigureOut">
              <a:rPr lang="ru-RU" smtClean="0"/>
              <a:t>15.03.2023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EBF10B-1976-4764-A78D-3CA366EC931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93645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FACBC0-D808-4E43-BBCF-3EAEFEF7799F}" type="datetimeFigureOut">
              <a:rPr lang="ru-RU" smtClean="0"/>
              <a:t>15.03.2023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EBF10B-1976-4764-A78D-3CA366EC931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658654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FACBC0-D808-4E43-BBCF-3EAEFEF7799F}" type="datetimeFigureOut">
              <a:rPr lang="ru-RU" smtClean="0"/>
              <a:t>15.03.2023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EBF10B-1976-4764-A78D-3CA366EC931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7305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FACBC0-D808-4E43-BBCF-3EAEFEF7799F}" type="datetimeFigureOut">
              <a:rPr lang="ru-RU" smtClean="0"/>
              <a:t>15.03.2023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EBF10B-1976-4764-A78D-3CA366EC931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712655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FACBC0-D808-4E43-BBCF-3EAEFEF7799F}" type="datetimeFigureOut">
              <a:rPr lang="ru-RU" smtClean="0"/>
              <a:t>15.03.2023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EBF10B-1976-4764-A78D-3CA366EC931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906051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FACBC0-D808-4E43-BBCF-3EAEFEF7799F}" type="datetimeFigureOut">
              <a:rPr lang="ru-RU" smtClean="0"/>
              <a:t>15.03.2023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EBF10B-1976-4764-A78D-3CA366EC931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57191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135463" y="100483"/>
            <a:ext cx="9073662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A50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Военно-патриотическое воспитание в МОУ СОШ №9 имени Кирилла и </a:t>
            </a:r>
            <a:r>
              <a:rPr lang="ru-RU" sz="4400" b="1" dirty="0" err="1">
                <a:solidFill>
                  <a:srgbClr val="A50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</a:t>
            </a:r>
            <a:r>
              <a:rPr lang="ru-RU" sz="4400" b="1" dirty="0" err="1" smtClean="0">
                <a:solidFill>
                  <a:srgbClr val="A50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ефодия</a:t>
            </a:r>
            <a:endParaRPr lang="ru-RU" sz="4400" b="1" dirty="0">
              <a:solidFill>
                <a:srgbClr val="A5002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474" y="2130251"/>
            <a:ext cx="6676927" cy="443944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5278524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4185363"/>
            <a:ext cx="7898004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2400" b="1" dirty="0">
                <a:solidFill>
                  <a:srgbClr val="A50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июне 2017 года состоялась очередная смена ВДЦ «Орлёнок», в ней участвовали призёры конкурса «Время выбирает нас», проведённого Всероссийским военно-патриотическим общественным движением «</a:t>
            </a:r>
            <a:r>
              <a:rPr lang="ru-RU" sz="2400" b="1" dirty="0" err="1">
                <a:solidFill>
                  <a:srgbClr val="A50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Юнармия</a:t>
            </a:r>
            <a:r>
              <a:rPr lang="ru-RU" sz="2400" b="1" dirty="0" smtClean="0">
                <a:solidFill>
                  <a:srgbClr val="A50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</a:t>
            </a:r>
            <a:endParaRPr lang="ru-RU" sz="2400" b="1" dirty="0">
              <a:solidFill>
                <a:srgbClr val="A5002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194" name="Picture 2" descr="орленок (2)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6137" y="0"/>
            <a:ext cx="4467215" cy="337148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5" name="Picture 3" descr="орленок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3574"/>
          <a:stretch>
            <a:fillRect/>
          </a:stretch>
        </p:blipFill>
        <p:spPr bwMode="auto">
          <a:xfrm>
            <a:off x="8470986" y="0"/>
            <a:ext cx="2753023" cy="482410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6" name="Picture 4" descr="орлёнок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267"/>
          <a:stretch/>
        </p:blipFill>
        <p:spPr bwMode="auto">
          <a:xfrm>
            <a:off x="135419" y="1836410"/>
            <a:ext cx="4600751" cy="234895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477921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5013" y="3464044"/>
            <a:ext cx="6016987" cy="339395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Прямоугольник 1"/>
          <p:cNvSpPr/>
          <p:nvPr/>
        </p:nvSpPr>
        <p:spPr>
          <a:xfrm>
            <a:off x="-241160" y="4491613"/>
            <a:ext cx="6722347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69875" algn="ctr">
              <a:spcAft>
                <a:spcPts val="0"/>
              </a:spcAft>
            </a:pPr>
            <a:r>
              <a:rPr lang="ru-RU" sz="2400" b="1" dirty="0">
                <a:solidFill>
                  <a:srgbClr val="A50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сентябре 2017 года кадет 11 «А» класса, юнармеец Керенская Анастасия приняла участие во Всероссийском военно-патриотическом слёте РДШ, проходившем в </a:t>
            </a:r>
            <a:r>
              <a:rPr lang="ru-RU" sz="2400" b="1" dirty="0" smtClean="0">
                <a:solidFill>
                  <a:srgbClr val="A50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Москве</a:t>
            </a:r>
            <a:endParaRPr lang="ru-RU" sz="2400" b="1" dirty="0">
              <a:solidFill>
                <a:srgbClr val="A5002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436" y="6218"/>
            <a:ext cx="6680347" cy="376813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1005051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64641" y="196168"/>
            <a:ext cx="9817239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A50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феврале 2018 года состоялся первый Всероссийский форум «</a:t>
            </a:r>
            <a:r>
              <a:rPr lang="ru-RU" sz="2400" b="1" dirty="0" err="1">
                <a:solidFill>
                  <a:srgbClr val="A50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Юнармии</a:t>
            </a:r>
            <a:r>
              <a:rPr lang="ru-RU" sz="2400" b="1" dirty="0">
                <a:solidFill>
                  <a:srgbClr val="A50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 в Москве. В составе делегации от Пензенской области в нём принимала участие юнармеец кадет </a:t>
            </a:r>
            <a:r>
              <a:rPr lang="ru-RU" sz="2400" b="1" dirty="0" err="1">
                <a:solidFill>
                  <a:srgbClr val="A50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Ранчина</a:t>
            </a:r>
            <a:r>
              <a:rPr lang="ru-RU" sz="2400" b="1" dirty="0">
                <a:solidFill>
                  <a:srgbClr val="A50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Наталья</a:t>
            </a:r>
          </a:p>
        </p:txBody>
      </p:sp>
      <p:pic>
        <p:nvPicPr>
          <p:cNvPr id="12292" name="Picture 4" descr="яюнармия (3)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3081" y="1421581"/>
            <a:ext cx="4661665" cy="311022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3" name="Picture 5" descr="яюнармия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05126" y="3521074"/>
            <a:ext cx="5021263" cy="333692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0" name="Picture 2" descr="яюнармия (2)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347"/>
          <a:stretch>
            <a:fillRect/>
          </a:stretch>
        </p:blipFill>
        <p:spPr bwMode="auto">
          <a:xfrm>
            <a:off x="4025758" y="2034811"/>
            <a:ext cx="3664473" cy="412983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768639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92369" y="234183"/>
            <a:ext cx="736544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A50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феврале 2018 года кадеты нашей школы участвовали в Каменском патриотическом форуме «Дорога к подвигу» и заняли 1 место в строевой подготовке</a:t>
            </a:r>
          </a:p>
        </p:txBody>
      </p:sp>
      <p:pic>
        <p:nvPicPr>
          <p:cNvPr id="13314" name="Picture 2" descr="патриотический форум (2)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197" y="1882216"/>
            <a:ext cx="5069656" cy="337914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5" name="Picture 3" descr="патриотический форум    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63508" y="1280904"/>
            <a:ext cx="4873450" cy="326855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6" name="Picture 4" descr="стрельба 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6916" y="2737997"/>
            <a:ext cx="2639541" cy="396053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042335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029767" y="261257"/>
            <a:ext cx="727500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u="sng" dirty="0">
                <a:solidFill>
                  <a:srgbClr val="A50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Спортивно-патриотическое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-261257" y="907588"/>
            <a:ext cx="6258664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rgbClr val="A50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Это направление способствует развитию морально-волевых качеств обучающихся, воспитанию силы, ловкости, выносливости, стойкости, мужества, дисциплинированности, формированию опыта служения Отечеству и готовности к защите </a:t>
            </a:r>
            <a:r>
              <a:rPr lang="ru-RU" sz="2400" b="1" dirty="0" smtClean="0">
                <a:solidFill>
                  <a:srgbClr val="A50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Родины</a:t>
            </a:r>
            <a:endParaRPr lang="ru-RU" sz="2400" b="1" dirty="0">
              <a:solidFill>
                <a:srgbClr val="A5002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122" name="Picture 2" descr="Воен-спорт многобор - окт 2017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61658" y="584422"/>
            <a:ext cx="3910442" cy="254904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4" name="Picture 4" descr="стрельба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1351" y="3946972"/>
            <a:ext cx="4191000" cy="27432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5" name="Picture 5" descr="лыжи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59250" y="2271584"/>
            <a:ext cx="4114800" cy="27432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3" name="Picture 3" descr="плавание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0937" y="4152900"/>
            <a:ext cx="4221163" cy="27051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916450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45512" y="291402"/>
            <a:ext cx="919424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u="sng" dirty="0" smtClean="0">
                <a:solidFill>
                  <a:srgbClr val="A50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Профессионально-</a:t>
            </a:r>
            <a:r>
              <a:rPr lang="ru-RU" sz="3600" b="1" u="sng" dirty="0" err="1" smtClean="0">
                <a:solidFill>
                  <a:srgbClr val="A50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деятельностное</a:t>
            </a:r>
            <a:endParaRPr lang="ru-RU" sz="3600" b="1" u="sng" dirty="0">
              <a:solidFill>
                <a:srgbClr val="A5002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146" name="Picture 2" descr="DSC_072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399" y="1260807"/>
            <a:ext cx="6055698" cy="404472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6802733" y="1074950"/>
            <a:ext cx="504427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2400" b="1" dirty="0">
                <a:solidFill>
                  <a:srgbClr val="A50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Работа школы по этому направлению включает в себя: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6802733" y="1905947"/>
            <a:ext cx="5044274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400" b="1" dirty="0">
                <a:solidFill>
                  <a:srgbClr val="A50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формирование у детей и подростков ответственного отношения к труду, связанному со служением Отечеству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400" b="1" dirty="0" err="1">
                <a:solidFill>
                  <a:srgbClr val="A50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профориентационную</a:t>
            </a:r>
            <a:r>
              <a:rPr lang="ru-RU" sz="2400" b="1" dirty="0">
                <a:solidFill>
                  <a:srgbClr val="A50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работу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400" b="1" dirty="0">
                <a:solidFill>
                  <a:srgbClr val="A50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спортивно-массовые мероприятия</a:t>
            </a:r>
          </a:p>
          <a:p>
            <a:endParaRPr lang="ru-RU" sz="2400" b="1" dirty="0">
              <a:solidFill>
                <a:srgbClr val="A5002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55816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71787" y="1919236"/>
            <a:ext cx="8289891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3200" b="1" dirty="0" smtClean="0">
                <a:solidFill>
                  <a:srgbClr val="A50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Духовно-нравственное</a:t>
            </a:r>
            <a:endParaRPr lang="ru-RU" sz="3200" b="1" dirty="0">
              <a:solidFill>
                <a:srgbClr val="A5002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ru-RU" sz="3200" b="1" dirty="0">
                <a:solidFill>
                  <a:srgbClr val="A50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Историко-краеведческое</a:t>
            </a:r>
          </a:p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ru-RU" sz="3200" b="1" dirty="0">
                <a:solidFill>
                  <a:srgbClr val="A50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Гражданско-правовое</a:t>
            </a:r>
          </a:p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ru-RU" sz="3200" b="1" dirty="0">
                <a:solidFill>
                  <a:srgbClr val="A50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Военно-патриотическое</a:t>
            </a:r>
          </a:p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ru-RU" sz="3200" b="1" dirty="0">
                <a:solidFill>
                  <a:srgbClr val="A50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Спортивно-патриотическое</a:t>
            </a:r>
          </a:p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ru-RU" sz="3200" b="1" dirty="0" smtClean="0">
                <a:solidFill>
                  <a:srgbClr val="A50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Профессионально-</a:t>
            </a:r>
            <a:r>
              <a:rPr lang="ru-RU" sz="3200" b="1" dirty="0" err="1" smtClean="0">
                <a:solidFill>
                  <a:srgbClr val="A50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деятельностное</a:t>
            </a:r>
            <a:endParaRPr lang="ru-RU" sz="3200" b="1" dirty="0">
              <a:solidFill>
                <a:srgbClr val="A5002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dirty="0">
              <a:solidFill>
                <a:srgbClr val="A50021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964642" y="482321"/>
            <a:ext cx="982728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u="sng" dirty="0">
                <a:solidFill>
                  <a:srgbClr val="A50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Основные направления патриотического воспитания в школе:</a:t>
            </a:r>
          </a:p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613127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681310"/>
            <a:ext cx="8701871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/>
              <a:t> </a:t>
            </a:r>
            <a:r>
              <a:rPr lang="ru-RU" sz="2400" b="1" dirty="0" smtClean="0">
                <a:solidFill>
                  <a:srgbClr val="A50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Работая </a:t>
            </a:r>
            <a:r>
              <a:rPr lang="ru-RU" sz="2400" b="1" dirty="0">
                <a:solidFill>
                  <a:srgbClr val="A50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этом направлении коллектив нашей школы стремиться формировать чувство ответственности за своё поведение, за свою малую Родину и Россию в целом, гуманное отношение к окружающим, бережное отношение к природе, социально одобряемое отношение к семейной жизни и её ценностям, культуру </a:t>
            </a:r>
            <a:r>
              <a:rPr lang="ru-RU" sz="2400" b="1" dirty="0" smtClean="0">
                <a:solidFill>
                  <a:srgbClr val="A50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общения</a:t>
            </a:r>
            <a:endParaRPr lang="ru-RU" sz="2400" b="1" dirty="0">
              <a:solidFill>
                <a:srgbClr val="A5002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471895" y="76788"/>
            <a:ext cx="608930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u="sng" dirty="0" smtClean="0">
                <a:solidFill>
                  <a:srgbClr val="A50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Духовно-нравственное</a:t>
            </a:r>
            <a:endParaRPr lang="ru-RU" sz="3600" b="1" u="sng" dirty="0">
              <a:solidFill>
                <a:srgbClr val="A5002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3600" b="1" u="sng" dirty="0">
              <a:solidFill>
                <a:srgbClr val="A5002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DSC_154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7961" y="3217957"/>
            <a:ext cx="5318125" cy="353536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 descr="DSC_142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61196" y="216967"/>
            <a:ext cx="3315956" cy="495411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626208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763297" y="301451"/>
            <a:ext cx="627017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u="sng" dirty="0">
                <a:solidFill>
                  <a:srgbClr val="A50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Историко-краеведческое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72272" y="1205802"/>
            <a:ext cx="682283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rgbClr val="A50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школе создан Музей истории и культуры края. На его базе проводятся практические конференции, музейные уроки, посвященные памятным датам истории страны и </a:t>
            </a:r>
            <a:r>
              <a:rPr lang="ru-RU" sz="2400" b="1" dirty="0" smtClean="0">
                <a:solidFill>
                  <a:srgbClr val="A50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края</a:t>
            </a:r>
            <a:endParaRPr lang="ru-RU" dirty="0"/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331595" y="3144793"/>
            <a:ext cx="16639508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2051" name="Picture 2" descr="IMG_787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9488" y="3144792"/>
            <a:ext cx="5576835" cy="348173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6"/>
          <p:cNvSpPr>
            <a:spLocks noChangeArrowheads="1"/>
          </p:cNvSpPr>
          <p:nvPr/>
        </p:nvSpPr>
        <p:spPr bwMode="auto">
          <a:xfrm>
            <a:off x="6780898" y="1661932"/>
            <a:ext cx="13474014" cy="514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2053" name="Picture 2" descr="IMG_788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03539" y="1313477"/>
            <a:ext cx="5113517" cy="307479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517994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893169" y="693336"/>
            <a:ext cx="5014128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>
                <a:solidFill>
                  <a:srgbClr val="A50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Много лет подряд наши ребята принимают участие в районных интеллектуальных играх «Мой </a:t>
            </a:r>
            <a:r>
              <a:rPr lang="ru-RU" sz="3200" b="1" dirty="0" err="1">
                <a:solidFill>
                  <a:srgbClr val="A50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Сурский</a:t>
            </a:r>
            <a:r>
              <a:rPr lang="ru-RU" sz="3200" b="1" dirty="0">
                <a:solidFill>
                  <a:srgbClr val="A50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край, моя Отчизна», «Великолепная семёрка</a:t>
            </a:r>
            <a:r>
              <a:rPr lang="ru-RU" sz="3200" b="1" dirty="0" smtClean="0">
                <a:solidFill>
                  <a:srgbClr val="A50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</a:t>
            </a:r>
            <a:endParaRPr lang="ru-RU" sz="3200" b="1" dirty="0">
              <a:solidFill>
                <a:srgbClr val="A5002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2400" b="1" dirty="0">
              <a:solidFill>
                <a:srgbClr val="A5002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74" name="Picture 2" descr="великолепная семерк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870" y="502445"/>
            <a:ext cx="6893169" cy="513736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143812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562331" y="351692"/>
            <a:ext cx="59486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u="sng" dirty="0">
                <a:solidFill>
                  <a:srgbClr val="A50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Военно-патриотическое</a:t>
            </a:r>
          </a:p>
        </p:txBody>
      </p:sp>
      <p:pic>
        <p:nvPicPr>
          <p:cNvPr id="4100" name="Picture 4" descr="199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04245" y="3148308"/>
            <a:ext cx="5421350" cy="361423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969" r="-569"/>
          <a:stretch/>
        </p:blipFill>
        <p:spPr>
          <a:xfrm>
            <a:off x="78756" y="1051250"/>
            <a:ext cx="7105815" cy="419411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6535900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1108677" y="341869"/>
            <a:ext cx="9552624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2698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26987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altLang="ru-RU" sz="2400" b="1" dirty="0" err="1">
                <a:solidFill>
                  <a:srgbClr val="A50021"/>
                </a:solidFill>
                <a:cs typeface="Arial" panose="020B0604020202020204" pitchFamily="34" charset="0"/>
              </a:rPr>
              <a:t>Кадетство</a:t>
            </a:r>
            <a:r>
              <a:rPr lang="ru-RU" altLang="ru-RU" sz="2400" b="1" dirty="0">
                <a:solidFill>
                  <a:srgbClr val="A50021"/>
                </a:solidFill>
                <a:cs typeface="Arial" panose="020B0604020202020204" pitchFamily="34" charset="0"/>
              </a:rPr>
              <a:t> в МОУ СОШ №9 им. Кирилла и </a:t>
            </a:r>
            <a:r>
              <a:rPr lang="ru-RU" altLang="ru-RU" sz="2400" b="1" dirty="0" err="1">
                <a:solidFill>
                  <a:srgbClr val="A50021"/>
                </a:solidFill>
                <a:cs typeface="Arial" panose="020B0604020202020204" pitchFamily="34" charset="0"/>
              </a:rPr>
              <a:t>Мефодия</a:t>
            </a:r>
            <a:r>
              <a:rPr lang="ru-RU" altLang="ru-RU" sz="2400" b="1" dirty="0">
                <a:solidFill>
                  <a:srgbClr val="A50021"/>
                </a:solidFill>
                <a:cs typeface="Arial" panose="020B0604020202020204" pitchFamily="34" charset="0"/>
              </a:rPr>
              <a:t> начинается собственно с ритуала посвящения в кадеты «Верить в Россию, любить Россию, служить России». </a:t>
            </a: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10241" name="Picture 1" descr="00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9322" y="2090149"/>
            <a:ext cx="6076435" cy="405170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3" name="Picture 3" descr="089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5757" y="1542198"/>
            <a:ext cx="4888783" cy="326398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435429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627833" y="196168"/>
            <a:ext cx="7837714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2400" b="1" dirty="0">
                <a:solidFill>
                  <a:srgbClr val="A50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2017 году помимо посвящения в кадеты, ребята из 10 «А» и 11 «А» класса были приняты в ряды юнармейцев. Руководитель юнармейского движения в Пензенской области </a:t>
            </a:r>
            <a:r>
              <a:rPr lang="ru-RU" sz="2400" b="1" dirty="0" err="1">
                <a:solidFill>
                  <a:srgbClr val="A50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Старшев</a:t>
            </a:r>
            <a:r>
              <a:rPr lang="ru-RU" sz="2400" b="1" dirty="0">
                <a:solidFill>
                  <a:srgbClr val="A50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В.Л. торжественно вручил им удостоверения и значки</a:t>
            </a:r>
            <a:r>
              <a:rPr lang="ru-RU" sz="2400" b="1" dirty="0" smtClean="0">
                <a:solidFill>
                  <a:srgbClr val="A50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400" b="1" dirty="0">
              <a:solidFill>
                <a:srgbClr val="A5002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267" name="Picture 3" descr="11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48" y="2135160"/>
            <a:ext cx="6064442" cy="401035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6389" y="2927883"/>
            <a:ext cx="5895176" cy="393011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3999936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23930" y="723465"/>
            <a:ext cx="7040545" cy="27078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2400" b="1" dirty="0">
                <a:solidFill>
                  <a:srgbClr val="A50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мае 2017 года классный руководитель 11«А» кадетского класса Никитин А.А., возглавляющий юнармейское движение в МОУ СОШ №9 и в г. Каменке в целом, и кадет-юнармеец </a:t>
            </a:r>
            <a:r>
              <a:rPr lang="ru-RU" sz="2400" b="1" dirty="0" err="1">
                <a:solidFill>
                  <a:srgbClr val="A50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Чамин</a:t>
            </a:r>
            <a:r>
              <a:rPr lang="ru-RU" sz="2400" b="1" dirty="0">
                <a:solidFill>
                  <a:srgbClr val="A50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Иван стали участниками второго Всероссийского слёта «</a:t>
            </a:r>
            <a:r>
              <a:rPr lang="ru-RU" sz="2400" b="1" dirty="0" err="1">
                <a:solidFill>
                  <a:srgbClr val="A50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Юнармии</a:t>
            </a:r>
            <a:r>
              <a:rPr lang="ru-RU" sz="2400" b="1" dirty="0">
                <a:solidFill>
                  <a:srgbClr val="A50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 в </a:t>
            </a:r>
            <a:r>
              <a:rPr lang="ru-RU" sz="2400" b="1" dirty="0" smtClean="0">
                <a:solidFill>
                  <a:srgbClr val="A50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Москве</a:t>
            </a:r>
            <a:endParaRPr lang="ru-RU" sz="2400" b="1" dirty="0">
              <a:solidFill>
                <a:srgbClr val="A5002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170" name="Picture 2" descr="май чамин (2)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3411" y="426794"/>
            <a:ext cx="4956352" cy="330114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1" name="Picture 3" descr="май Чамин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0797" y="3431267"/>
            <a:ext cx="4806810" cy="314941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984675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82</TotalTime>
  <Words>355</Words>
  <Application>Microsoft Office PowerPoint</Application>
  <PresentationFormat>Произвольный</PresentationFormat>
  <Paragraphs>28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User</cp:lastModifiedBy>
  <cp:revision>11</cp:revision>
  <dcterms:created xsi:type="dcterms:W3CDTF">2018-05-07T16:17:31Z</dcterms:created>
  <dcterms:modified xsi:type="dcterms:W3CDTF">2023-03-15T08:26:53Z</dcterms:modified>
</cp:coreProperties>
</file>